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0" r:id="rId6"/>
    <p:sldId id="260" r:id="rId7"/>
    <p:sldId id="261" r:id="rId8"/>
    <p:sldId id="262" r:id="rId9"/>
    <p:sldId id="266" r:id="rId10"/>
    <p:sldId id="263" r:id="rId11"/>
    <p:sldId id="268" r:id="rId12"/>
    <p:sldId id="264" r:id="rId13"/>
    <p:sldId id="267" r:id="rId14"/>
    <p:sldId id="265" r:id="rId15"/>
    <p:sldId id="269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BD5C8-C591-42AE-97C9-4F61B9640F17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06DF-1378-4635-ACA9-E48399F96A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55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BD5C8-C591-42AE-97C9-4F61B9640F17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06DF-1378-4635-ACA9-E48399F96A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000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BD5C8-C591-42AE-97C9-4F61B9640F17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06DF-1378-4635-ACA9-E48399F96A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8006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BD5C8-C591-42AE-97C9-4F61B9640F17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06DF-1378-4635-ACA9-E48399F96A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686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BD5C8-C591-42AE-97C9-4F61B9640F17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06DF-1378-4635-ACA9-E48399F96A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7610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BD5C8-C591-42AE-97C9-4F61B9640F17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06DF-1378-4635-ACA9-E48399F96A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083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BD5C8-C591-42AE-97C9-4F61B9640F17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06DF-1378-4635-ACA9-E48399F96A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219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BD5C8-C591-42AE-97C9-4F61B9640F17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06DF-1378-4635-ACA9-E48399F96A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637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BD5C8-C591-42AE-97C9-4F61B9640F17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06DF-1378-4635-ACA9-E48399F96A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60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BD5C8-C591-42AE-97C9-4F61B9640F17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06DF-1378-4635-ACA9-E48399F96A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688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BD5C8-C591-42AE-97C9-4F61B9640F17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06DF-1378-4635-ACA9-E48399F96A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733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BD5C8-C591-42AE-97C9-4F61B9640F17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06DF-1378-4635-ACA9-E48399F96A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129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BD5C8-C591-42AE-97C9-4F61B9640F17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06DF-1378-4635-ACA9-E48399F96A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98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BD5C8-C591-42AE-97C9-4F61B9640F17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06DF-1378-4635-ACA9-E48399F96A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621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BD5C8-C591-42AE-97C9-4F61B9640F17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06DF-1378-4635-ACA9-E48399F96A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126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BD5C8-C591-42AE-97C9-4F61B9640F17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06DF-1378-4635-ACA9-E48399F96A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913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BD5C8-C591-42AE-97C9-4F61B9640F17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29206DF-1378-4635-ACA9-E48399F96A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9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1240C-ABD1-D642-D913-9639EB2F8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013" y="1215340"/>
            <a:ext cx="7016992" cy="4616747"/>
          </a:xfrm>
        </p:spPr>
        <p:txBody>
          <a:bodyPr>
            <a:normAutofit fontScale="90000"/>
          </a:bodyPr>
          <a:lstStyle/>
          <a:p>
            <a:r>
              <a:rPr lang="en-US" dirty="0"/>
              <a:t>Proposed</a:t>
            </a:r>
            <a:br>
              <a:rPr lang="en-US" dirty="0"/>
            </a:br>
            <a:r>
              <a:rPr lang="en-US" dirty="0"/>
              <a:t>Gulf Breeze Residential Community</a:t>
            </a:r>
            <a:br>
              <a:rPr lang="en-US" dirty="0"/>
            </a:br>
            <a:br>
              <a:rPr lang="en-US" dirty="0"/>
            </a:br>
            <a:r>
              <a:rPr lang="en-US" sz="2800" dirty="0"/>
              <a:t>March 6,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62E5C8-D600-D0B7-B924-20795A66B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979" y="422005"/>
            <a:ext cx="3832832" cy="60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41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76DED-D3DE-2F82-A1EC-777A1DDC1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4351866" cy="3880772"/>
          </a:xfrm>
        </p:spPr>
        <p:txBody>
          <a:bodyPr/>
          <a:lstStyle/>
          <a:p>
            <a:r>
              <a:rPr lang="en-US" dirty="0"/>
              <a:t>Phase 1 Proposed Flow Patterns</a:t>
            </a:r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DDBCC5D5-BE2E-5A6A-6D1A-AA06F009AF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6106" y="152030"/>
            <a:ext cx="5958560" cy="655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5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D33440D-E5E3-914A-15F6-A9FA17C997FF}"/>
              </a:ext>
            </a:extLst>
          </p:cNvPr>
          <p:cNvSpPr txBox="1"/>
          <p:nvPr/>
        </p:nvSpPr>
        <p:spPr>
          <a:xfrm>
            <a:off x="431599" y="2274838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PHASE 1 WATER SURFACE COMPARISON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0.5 feet of reduction in Water Surface Elevation (WSE) in darker blue areas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Perceived increases at small isolated locations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133DCB-9EB3-8F1D-FF76-A08D3F7C9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788" y="0"/>
            <a:ext cx="473483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D084BB-70B0-E511-D6DD-C05B0DEE0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41" y="263912"/>
            <a:ext cx="7418452" cy="1419922"/>
          </a:xfrm>
        </p:spPr>
        <p:txBody>
          <a:bodyPr/>
          <a:lstStyle/>
          <a:p>
            <a:r>
              <a:rPr lang="en-US" dirty="0"/>
              <a:t>Gulf Breeze Drainage Analysis/Results</a:t>
            </a:r>
          </a:p>
        </p:txBody>
      </p:sp>
    </p:spTree>
    <p:extLst>
      <p:ext uri="{BB962C8B-B14F-4D97-AF65-F5344CB8AC3E}">
        <p14:creationId xmlns:p14="http://schemas.microsoft.com/office/powerpoint/2010/main" val="3248331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C3148-B17A-3D68-5660-57A64E9DB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41" y="263912"/>
            <a:ext cx="7418452" cy="1419922"/>
          </a:xfrm>
        </p:spPr>
        <p:txBody>
          <a:bodyPr/>
          <a:lstStyle/>
          <a:p>
            <a:r>
              <a:rPr lang="en-US" dirty="0"/>
              <a:t>Gulf Breeze Drainage Analysis/Results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33440D-E5E3-914A-15F6-A9FA17C997FF}"/>
              </a:ext>
            </a:extLst>
          </p:cNvPr>
          <p:cNvSpPr txBox="1"/>
          <p:nvPr/>
        </p:nvSpPr>
        <p:spPr>
          <a:xfrm>
            <a:off x="287041" y="1951672"/>
            <a:ext cx="714384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ULTIMATE CONDITIONS DRAINAGE AREAS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All flow outside the property boundary is captured within in swales along the property boundary.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All flow within the property is captured within detention basins that ultimately outfall into the North/South Ditch.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321B33-B69B-3718-F3C4-CDFC4B201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787" y="263912"/>
            <a:ext cx="4349108" cy="633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96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635DD-2AD9-5286-3C0F-3E9486B46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3905817" cy="2289717"/>
          </a:xfrm>
        </p:spPr>
        <p:txBody>
          <a:bodyPr>
            <a:normAutofit/>
          </a:bodyPr>
          <a:lstStyle/>
          <a:p>
            <a:r>
              <a:rPr lang="en-US" dirty="0"/>
              <a:t>Ultimate Conditions Proposed Drainage Solution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E616BF-883E-5733-3CD0-5A8BAC09A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791" y="35076"/>
            <a:ext cx="4697751" cy="682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22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C759A-C1C1-F79A-4A41-ADA592092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983"/>
            <a:ext cx="4423199" cy="926891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Ultimate Conditions Proposed Flow Patterns &amp; Detention</a:t>
            </a:r>
          </a:p>
        </p:txBody>
      </p:sp>
      <p:pic>
        <p:nvPicPr>
          <p:cNvPr id="4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5A69DFF0-D879-2896-49B4-E0D725BD957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3199" y="334965"/>
            <a:ext cx="6970706" cy="522848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2A3034-6023-D710-216F-DE3B62A4E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947" y="962696"/>
            <a:ext cx="3166383" cy="3633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45336C-658C-F385-D7B0-F89CD25FC1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947" y="4726381"/>
            <a:ext cx="3125950" cy="1757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98A1CE-A04B-6DF6-EA3F-BD6E5899456C}"/>
              </a:ext>
            </a:extLst>
          </p:cNvPr>
          <p:cNvSpPr txBox="1"/>
          <p:nvPr/>
        </p:nvSpPr>
        <p:spPr>
          <a:xfrm>
            <a:off x="4336629" y="6027003"/>
            <a:ext cx="71438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Overall Detention Summary:</a:t>
            </a:r>
          </a:p>
          <a:p>
            <a:r>
              <a:rPr lang="en-US" sz="2400" dirty="0"/>
              <a:t>Required: 177.8 ac-ft	Provided 281.1 ac-ft</a:t>
            </a:r>
          </a:p>
        </p:txBody>
      </p:sp>
    </p:spTree>
    <p:extLst>
      <p:ext uri="{BB962C8B-B14F-4D97-AF65-F5344CB8AC3E}">
        <p14:creationId xmlns:p14="http://schemas.microsoft.com/office/powerpoint/2010/main" val="72847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D33440D-E5E3-914A-15F6-A9FA17C997FF}"/>
              </a:ext>
            </a:extLst>
          </p:cNvPr>
          <p:cNvSpPr txBox="1"/>
          <p:nvPr/>
        </p:nvSpPr>
        <p:spPr>
          <a:xfrm>
            <a:off x="331237" y="1974344"/>
            <a:ext cx="60960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ULTIMATE WATER SURFACE COMPARISON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0.5 feet of reduction in WSE in darker blue areas.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Area of benefit much larger to the northeast due to additional detention, which now captures and detains flow that once exited the site.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Perceived increases at small isolated locations.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7B8A02-671C-3DC5-F243-F1519CF5B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863" y="0"/>
            <a:ext cx="47411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33B3D4-3BF0-FA11-7752-8E83A61CF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41" y="263912"/>
            <a:ext cx="7418452" cy="1419922"/>
          </a:xfrm>
        </p:spPr>
        <p:txBody>
          <a:bodyPr/>
          <a:lstStyle/>
          <a:p>
            <a:r>
              <a:rPr lang="en-US" dirty="0"/>
              <a:t>Gulf Breeze Drainage Analysis/Results</a:t>
            </a:r>
          </a:p>
        </p:txBody>
      </p:sp>
    </p:spTree>
    <p:extLst>
      <p:ext uri="{BB962C8B-B14F-4D97-AF65-F5344CB8AC3E}">
        <p14:creationId xmlns:p14="http://schemas.microsoft.com/office/powerpoint/2010/main" val="3894673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9F138-DAA2-29A0-E588-807E3C39C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905" y="2929054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605310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6D3B5-DF4D-B3CE-AF90-78E16E7EC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4CBDF-4A4E-91A8-BF0E-A70511165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/>
          <a:lstStyle/>
          <a:p>
            <a:r>
              <a:rPr lang="en-US" sz="2400" dirty="0"/>
              <a:t>Project Description</a:t>
            </a:r>
          </a:p>
          <a:p>
            <a:r>
              <a:rPr lang="en-US" sz="2400" dirty="0"/>
              <a:t>Development Process/Approvals Process</a:t>
            </a:r>
          </a:p>
          <a:p>
            <a:r>
              <a:rPr lang="en-US" sz="2400" dirty="0"/>
              <a:t>Drainage Plan Process Overview</a:t>
            </a:r>
          </a:p>
          <a:p>
            <a:r>
              <a:rPr lang="en-US" sz="2400" dirty="0"/>
              <a:t>Gulf Breeze Drainage Analysis/Results</a:t>
            </a:r>
          </a:p>
          <a:p>
            <a:r>
              <a:rPr lang="en-US" sz="2400" dirty="0"/>
              <a:t>Discussion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743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CA2C7-389F-9377-A1A6-0E40C4EE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95" y="168356"/>
            <a:ext cx="7310377" cy="1325563"/>
          </a:xfrm>
        </p:spPr>
        <p:txBody>
          <a:bodyPr/>
          <a:lstStyle/>
          <a:p>
            <a:r>
              <a:rPr lang="en-US" dirty="0"/>
              <a:t>Gulf Breeze Project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3FA2B-4E69-8D5F-8163-3A8A4F6B1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107" y="1151558"/>
            <a:ext cx="5830230" cy="5304998"/>
          </a:xfrm>
        </p:spPr>
        <p:txBody>
          <a:bodyPr>
            <a:normAutofit/>
          </a:bodyPr>
          <a:lstStyle/>
          <a:p>
            <a:r>
              <a:rPr lang="en-US" dirty="0"/>
              <a:t>224 Acres</a:t>
            </a:r>
          </a:p>
          <a:p>
            <a:r>
              <a:rPr lang="en-US" dirty="0"/>
              <a:t>701 homes planned</a:t>
            </a:r>
          </a:p>
          <a:p>
            <a:pPr lvl="1"/>
            <a:r>
              <a:rPr lang="en-US" dirty="0"/>
              <a:t>301 55’ lots</a:t>
            </a:r>
          </a:p>
          <a:p>
            <a:pPr lvl="1"/>
            <a:r>
              <a:rPr lang="en-US" dirty="0"/>
              <a:t>300 45’ lots</a:t>
            </a:r>
          </a:p>
          <a:p>
            <a:pPr lvl="1"/>
            <a:r>
              <a:rPr lang="en-US" dirty="0"/>
              <a:t>100 40’ patio home lots</a:t>
            </a:r>
          </a:p>
          <a:p>
            <a:r>
              <a:rPr lang="en-US" dirty="0"/>
              <a:t>45.3 acres detention reserves</a:t>
            </a:r>
          </a:p>
          <a:p>
            <a:pPr lvl="1"/>
            <a:r>
              <a:rPr lang="en-US" dirty="0"/>
              <a:t>Plus 30’ perimeter grading/drainage reserves (+- 9ac)</a:t>
            </a:r>
          </a:p>
          <a:p>
            <a:pPr lvl="1"/>
            <a:r>
              <a:rPr lang="en-US" dirty="0"/>
              <a:t>24% of the total land area</a:t>
            </a:r>
          </a:p>
          <a:p>
            <a:r>
              <a:rPr lang="en-US" dirty="0"/>
              <a:t>2.3-acre Recreation/Park Area</a:t>
            </a:r>
          </a:p>
          <a:p>
            <a:r>
              <a:rPr lang="en-US" dirty="0"/>
              <a:t>Water and Sanitary Sewer extended to site along FM 2004</a:t>
            </a:r>
          </a:p>
          <a:p>
            <a:r>
              <a:rPr lang="en-US" dirty="0"/>
              <a:t>Traffic signal and turn lanes at FM 2004</a:t>
            </a:r>
          </a:p>
          <a:p>
            <a:r>
              <a:rPr lang="en-US" dirty="0"/>
              <a:t>Emergency Access only connection to Dispensary Dr.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743EC2-7CE8-050B-8164-348DCF2A6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653" y="575069"/>
            <a:ext cx="3834716" cy="601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87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D4301-2355-783B-4BB4-32DCBAB71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41249"/>
            <a:ext cx="9180344" cy="1320800"/>
          </a:xfrm>
        </p:spPr>
        <p:txBody>
          <a:bodyPr/>
          <a:lstStyle/>
          <a:p>
            <a:r>
              <a:rPr lang="en-US" dirty="0"/>
              <a:t>Development Process/Approvals Milestones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058D4-D95B-4A0F-5DB3-8D1563206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08" y="873782"/>
            <a:ext cx="10840844" cy="5727740"/>
          </a:xfrm>
        </p:spPr>
        <p:txBody>
          <a:bodyPr>
            <a:noAutofit/>
          </a:bodyPr>
          <a:lstStyle/>
          <a:p>
            <a:r>
              <a:rPr lang="en-US" sz="2000" b="1" dirty="0"/>
              <a:t>Zoning</a:t>
            </a:r>
          </a:p>
          <a:p>
            <a:pPr lvl="1"/>
            <a:r>
              <a:rPr lang="en-US" sz="2000" dirty="0"/>
              <a:t>PDD provides the allowable lot sizes but also places numerous restrictions</a:t>
            </a:r>
          </a:p>
          <a:p>
            <a:r>
              <a:rPr lang="en-US" sz="2000" b="1" dirty="0"/>
              <a:t>Subdivision Plats</a:t>
            </a:r>
          </a:p>
          <a:p>
            <a:pPr lvl="1"/>
            <a:r>
              <a:rPr lang="en-US" sz="2000" dirty="0"/>
              <a:t>Preliminary &amp; Final</a:t>
            </a:r>
          </a:p>
          <a:p>
            <a:r>
              <a:rPr lang="en-US" sz="2000" b="1" dirty="0"/>
              <a:t>Drainage Report</a:t>
            </a:r>
          </a:p>
          <a:p>
            <a:pPr lvl="1"/>
            <a:r>
              <a:rPr lang="en-US" sz="2000" dirty="0"/>
              <a:t>City of Hitchcock and Galveston Drainage District #1</a:t>
            </a:r>
          </a:p>
          <a:p>
            <a:r>
              <a:rPr lang="en-US" sz="2000" b="1" dirty="0"/>
              <a:t>Traffic Impact Analysis</a:t>
            </a:r>
          </a:p>
          <a:p>
            <a:pPr lvl="1"/>
            <a:r>
              <a:rPr lang="en-US" sz="2000" dirty="0"/>
              <a:t>City of Hitchcock and TxDOT</a:t>
            </a:r>
          </a:p>
          <a:p>
            <a:r>
              <a:rPr lang="en-US" sz="2000" b="1" dirty="0"/>
              <a:t>Infrastructure Plans – Review/Approval, Inspection, and Acceptance</a:t>
            </a:r>
          </a:p>
          <a:p>
            <a:pPr lvl="1"/>
            <a:r>
              <a:rPr lang="en-US" sz="2000" dirty="0"/>
              <a:t>Grading, water, sanitary sewer, storm sewer, paving</a:t>
            </a:r>
          </a:p>
          <a:p>
            <a:pPr lvl="1"/>
            <a:r>
              <a:rPr lang="en-US" sz="2000" dirty="0"/>
              <a:t>City of Hitchcock and Galveston Drainage District #1</a:t>
            </a:r>
          </a:p>
          <a:p>
            <a:r>
              <a:rPr lang="en-US" sz="2000" b="1" dirty="0"/>
              <a:t>Home Construction</a:t>
            </a:r>
          </a:p>
          <a:p>
            <a:pPr lvl="1"/>
            <a:r>
              <a:rPr lang="en-US" sz="2000" dirty="0"/>
              <a:t>City plan review, permitting, and inspection</a:t>
            </a:r>
          </a:p>
        </p:txBody>
      </p:sp>
    </p:spTree>
    <p:extLst>
      <p:ext uri="{BB962C8B-B14F-4D97-AF65-F5344CB8AC3E}">
        <p14:creationId xmlns:p14="http://schemas.microsoft.com/office/powerpoint/2010/main" val="1295476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D4301-2355-783B-4BB4-32DCBAB7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Drainage Plan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058D4-D95B-4A0F-5DB3-8D1563206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07" y="2197568"/>
            <a:ext cx="10840844" cy="3300408"/>
          </a:xfrm>
        </p:spPr>
        <p:txBody>
          <a:bodyPr>
            <a:normAutofit/>
          </a:bodyPr>
          <a:lstStyle/>
          <a:p>
            <a:r>
              <a:rPr lang="en-US" sz="2400" dirty="0"/>
              <a:t>Analyze existing conditions</a:t>
            </a:r>
          </a:p>
          <a:p>
            <a:r>
              <a:rPr lang="en-US" sz="2400" dirty="0"/>
              <a:t>Drainage area maps</a:t>
            </a:r>
          </a:p>
          <a:p>
            <a:r>
              <a:rPr lang="en-US" sz="2400" dirty="0"/>
              <a:t>Flow paths and flow rates</a:t>
            </a:r>
          </a:p>
          <a:p>
            <a:r>
              <a:rPr lang="en-US" sz="2400" dirty="0"/>
              <a:t>Proposed conditions</a:t>
            </a:r>
          </a:p>
          <a:p>
            <a:r>
              <a:rPr lang="en-US" sz="2400" dirty="0"/>
              <a:t>Allowable release rate</a:t>
            </a:r>
          </a:p>
          <a:p>
            <a:r>
              <a:rPr lang="en-US" sz="2400" dirty="0"/>
              <a:t>Detention analysis and pond sizing</a:t>
            </a:r>
          </a:p>
          <a:p>
            <a:pPr marL="0" indent="0">
              <a:buNone/>
            </a:pPr>
            <a:endParaRPr lang="en-US" sz="24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571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C3148-B17A-3D68-5660-57A64E9DB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2" y="245327"/>
            <a:ext cx="8596668" cy="1320800"/>
          </a:xfrm>
        </p:spPr>
        <p:txBody>
          <a:bodyPr/>
          <a:lstStyle/>
          <a:p>
            <a:r>
              <a:rPr lang="en-US" dirty="0"/>
              <a:t>Gulf Breeze Drainage Analysis/Results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EDD706-E0A5-38F6-8F97-BB73E6E96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4639" y="999312"/>
            <a:ext cx="3931975" cy="571259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33440D-E5E3-914A-15F6-A9FA17C997FF}"/>
              </a:ext>
            </a:extLst>
          </p:cNvPr>
          <p:cNvSpPr txBox="1"/>
          <p:nvPr/>
        </p:nvSpPr>
        <p:spPr>
          <a:xfrm>
            <a:off x="267629" y="1988016"/>
            <a:ext cx="660152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EXISTING CONDITIONS DRAINAGE AREAS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The southern portion of site flows generally drain east to west before entering Willow Bayou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The northern portion of the site flows northerly towards the North/South Ditch and Jay Road Ditch</a:t>
            </a:r>
          </a:p>
        </p:txBody>
      </p:sp>
    </p:spTree>
    <p:extLst>
      <p:ext uri="{BB962C8B-B14F-4D97-AF65-F5344CB8AC3E}">
        <p14:creationId xmlns:p14="http://schemas.microsoft.com/office/powerpoint/2010/main" val="3008484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BB9965C-842E-71E3-3ECA-D89FE92D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939" y="187324"/>
            <a:ext cx="2511915" cy="3670997"/>
          </a:xfrm>
        </p:spPr>
        <p:txBody>
          <a:bodyPr/>
          <a:lstStyle/>
          <a:p>
            <a:r>
              <a:rPr lang="en-US" dirty="0"/>
              <a:t>Existing Conditions Flow Patterns</a:t>
            </a:r>
          </a:p>
        </p:txBody>
      </p:sp>
      <p:pic>
        <p:nvPicPr>
          <p:cNvPr id="22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E0502AB1-3DC8-EBB6-22FA-F0F7E506A25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3072" y="187324"/>
            <a:ext cx="8121083" cy="609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C3148-B17A-3D68-5660-57A64E9DB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8" y="20636"/>
            <a:ext cx="8596668" cy="1320800"/>
          </a:xfrm>
        </p:spPr>
        <p:txBody>
          <a:bodyPr/>
          <a:lstStyle/>
          <a:p>
            <a:r>
              <a:rPr lang="en-US" dirty="0"/>
              <a:t>Gulf Breeze Drainage Analysis/Results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33440D-E5E3-914A-15F6-A9FA17C997FF}"/>
              </a:ext>
            </a:extLst>
          </p:cNvPr>
          <p:cNvSpPr txBox="1"/>
          <p:nvPr/>
        </p:nvSpPr>
        <p:spPr>
          <a:xfrm>
            <a:off x="483589" y="1901205"/>
            <a:ext cx="6096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PHASE 1 CONDITIONS DRAINAGE AREAS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Majority of the flow which drains west is directed into onsite detention facilities.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Some portions are captured in onsite swales located on the eastern boundaries and the northwest corner.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Flow that currently drains west off the site is almost completely eliminated.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255A96-F749-6A39-1233-92DCD93C3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932" y="750700"/>
            <a:ext cx="4200577" cy="608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88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6C9EF-6A3A-B68A-4D50-0F1CD36AF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4931729" cy="3070302"/>
          </a:xfrm>
        </p:spPr>
        <p:txBody>
          <a:bodyPr/>
          <a:lstStyle/>
          <a:p>
            <a:r>
              <a:rPr lang="en-US" dirty="0"/>
              <a:t>Phase 1 Proposed Drainage Solution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F907F-748E-DC0D-7AE6-B45E2249C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131" y="108373"/>
            <a:ext cx="4647688" cy="67496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1D0700-34B3-54E1-059E-3BBACFD37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75" y="1882987"/>
            <a:ext cx="3856792" cy="454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9676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316</TotalTime>
  <Words>482</Words>
  <Application>Microsoft Office PowerPoint</Application>
  <PresentationFormat>Widescreen</PresentationFormat>
  <Paragraphs>71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Trebuchet MS</vt:lpstr>
      <vt:lpstr>Wingdings 3</vt:lpstr>
      <vt:lpstr>Facet</vt:lpstr>
      <vt:lpstr>Proposed Gulf Breeze Residential Community  March 6, 2024</vt:lpstr>
      <vt:lpstr>Presentation Outline</vt:lpstr>
      <vt:lpstr>Gulf Breeze Project Description</vt:lpstr>
      <vt:lpstr>Development Process/Approvals Milestones</vt:lpstr>
      <vt:lpstr>Drainage Plan Process</vt:lpstr>
      <vt:lpstr>Gulf Breeze Drainage Analysis/Results</vt:lpstr>
      <vt:lpstr>Existing Conditions Flow Patterns</vt:lpstr>
      <vt:lpstr>Gulf Breeze Drainage Analysis/Results</vt:lpstr>
      <vt:lpstr>Phase 1 Proposed Drainage Solution</vt:lpstr>
      <vt:lpstr>Phase 1 Proposed Flow Patterns</vt:lpstr>
      <vt:lpstr>Gulf Breeze Drainage Analysis/Results</vt:lpstr>
      <vt:lpstr>Gulf Breeze Drainage Analysis/Results</vt:lpstr>
      <vt:lpstr>Ultimate Conditions Proposed Drainage Solution</vt:lpstr>
      <vt:lpstr>Ultimate Conditions Proposed Flow Patterns &amp; Detention</vt:lpstr>
      <vt:lpstr>Gulf Breeze Drainage Analysis/Results</vt:lpstr>
      <vt:lpstr>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Proposed Gulf Breeze Residential Community  March 6, 2024</dc:title>
  <dc:creator>alan mueller</dc:creator>
  <cp:lastModifiedBy>Community Specialist</cp:lastModifiedBy>
  <cp:revision>13</cp:revision>
  <dcterms:created xsi:type="dcterms:W3CDTF">2024-03-04T20:43:20Z</dcterms:created>
  <dcterms:modified xsi:type="dcterms:W3CDTF">2024-03-07T14:07:08Z</dcterms:modified>
</cp:coreProperties>
</file>